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F10"/>
    <a:srgbClr val="F9F664"/>
    <a:srgbClr val="F8F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66DA5-ED12-4750-B68F-EEC9366141A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ECC34-5E34-451A-8E13-318CA8FED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19C90F-F2CF-4673-9CC2-D6FA486C722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909"/>
            <a:ext cx="5706648" cy="59158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8982" y="2519525"/>
            <a:ext cx="71212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Теоретична фонетика іспанської мови</a:t>
            </a:r>
            <a:endParaRPr lang="en-US" sz="4800" b="1" dirty="0" smtClean="0">
              <a:latin typeface="Playbill" panose="040506030A0602020202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1892" y="692727"/>
            <a:ext cx="5638800" cy="5541817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Предметом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вивчення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дисципліни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є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теоретичні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поняття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про фонетику як</a:t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науку,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вивчення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фонетичної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системи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іспанської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мови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вимови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складової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структури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інтонації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з точки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зору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теоретичної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науки.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3" r="1262"/>
          <a:stretch/>
        </p:blipFill>
        <p:spPr>
          <a:xfrm>
            <a:off x="6636327" y="1177637"/>
            <a:ext cx="5555673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6518" y="947920"/>
            <a:ext cx="8761413" cy="72848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Програма</a:t>
            </a:r>
            <a:r>
              <a:rPr lang="ru-RU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навчальної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дисципліни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складається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 з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наступних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змістових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</a:b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модулів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: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189018" y="2341418"/>
            <a:ext cx="1745673" cy="15517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низ 5"/>
          <p:cNvSpPr/>
          <p:nvPr/>
        </p:nvSpPr>
        <p:spPr>
          <a:xfrm>
            <a:off x="7966364" y="2341417"/>
            <a:ext cx="1745673" cy="15517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8982" y="4211782"/>
            <a:ext cx="4793673" cy="1814946"/>
          </a:xfrm>
          <a:prstGeom prst="roundRect">
            <a:avLst/>
          </a:prstGeom>
          <a:solidFill>
            <a:srgbClr val="F9F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Сегментарний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рівень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фонетичної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системи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іспанської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мови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2364" y="4211782"/>
            <a:ext cx="4793671" cy="1814946"/>
          </a:xfrm>
          <a:prstGeom prst="roundRect">
            <a:avLst/>
          </a:prstGeom>
          <a:solidFill>
            <a:srgbClr val="F9F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Просодичний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рівень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фонетичної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системи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іспанської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мови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345" y="526473"/>
            <a:ext cx="10557164" cy="366670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Метою</a:t>
            </a:r>
            <a:r>
              <a:rPr lang="ru-RU" sz="3200" b="1" dirty="0"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викладання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навчальної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дисципліни</a:t>
            </a:r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«Теоретична 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фонетика</a:t>
            </a:r>
            <a:b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</a:b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мови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» є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опис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фонетичної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системи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сучасної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мови</a:t>
            </a:r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, </a:t>
            </a:r>
            <a:r>
              <a:rPr lang="ru-RU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функціональних</a:t>
            </a:r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особливостей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її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одиниць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, у тому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числі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, у </a:t>
            </a:r>
            <a:r>
              <a:rPr lang="ru-RU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варіативному</a:t>
            </a: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та</a:t>
            </a:r>
            <a:b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</a:br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нормативному аспектах.</a:t>
            </a:r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2"/>
          <a:stretch/>
        </p:blipFill>
        <p:spPr>
          <a:xfrm>
            <a:off x="0" y="4697799"/>
            <a:ext cx="12192000" cy="21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1208" y="518428"/>
            <a:ext cx="8761413" cy="1781427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Основними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завданнями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вивчення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«Теоретична фонетика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»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є</a:t>
            </a:r>
            <a:r>
              <a:rPr lang="en-US" sz="2800" dirty="0"/>
              <a:t>: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4281054" y="2458610"/>
            <a:ext cx="3311236" cy="623455"/>
          </a:xfrm>
          <a:prstGeom prst="flowChartPreparation">
            <a:avLst/>
          </a:prstGeom>
          <a:solidFill>
            <a:srgbClr val="EE9F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Теоретичні</a:t>
            </a:r>
            <a:r>
              <a:rPr lang="ru-RU" sz="24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290" y="3167692"/>
            <a:ext cx="120118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характеристика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фонетичної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системи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сучасної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її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основних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елементів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опис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фонетичної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бази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у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порівнянні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українською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мовою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дослідження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мовленнєвої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діяльності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позиції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норм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вимови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її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варіантів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і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тенденцій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розвитку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умінь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спостереження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аналізу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фонетичних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явищ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вдосконалення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лінгвістичної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компетенції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на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основі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використання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в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науковому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дискурсі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фонетичного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термінологічного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апарату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сприяння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розвитку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навиків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ефективної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комунікації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використанням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знань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про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стилістичну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і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соціальну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диференціацію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вимови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246" y="2701636"/>
            <a:ext cx="11327990" cy="37268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розширення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нормативних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відомостей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про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іспанську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фонетику та </a:t>
            </a:r>
            <a:r>
              <a:rPr lang="ru-RU" sz="1800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різні</a:t>
            </a:r>
            <a:r>
              <a:rPr lang="ru-RU" sz="18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підходи</a:t>
            </a:r>
            <a:r>
              <a:rPr lang="ru-RU" sz="18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до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її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вивчення</a:t>
            </a:r>
            <a:r>
              <a:rPr lang="ru-RU" sz="18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і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удосконалення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навичок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студентів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щодо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практичного </a:t>
            </a:r>
            <a:r>
              <a:rPr lang="ru-RU" sz="1800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використання</a:t>
            </a:r>
            <a:r>
              <a:rPr lang="ru-RU" sz="18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фонетичної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норми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у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мовленні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  <a:b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уміння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вчитися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(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працювати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підручниками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,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хрестоматіями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та </a:t>
            </a:r>
            <a:r>
              <a:rPr lang="ru-RU" sz="1800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науковою</a:t>
            </a:r>
            <a:r>
              <a:rPr lang="ru-RU" sz="18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літературою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з фонетики, з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залученням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Інтернету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тощо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);</a:t>
            </a:r>
            <a:b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удосконалення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професійно-педагогічної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підготовки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майбутнього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вчителя</a:t>
            </a:r>
            <a:r>
              <a:rPr lang="ru-RU" sz="18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іноземної</a:t>
            </a:r>
            <a:r>
              <a:rPr lang="ru-RU" sz="18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: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підготовка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майбутніх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вчителів-мовників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до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роботи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з </a:t>
            </a:r>
            <a:r>
              <a:rPr lang="ru-RU" sz="1800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формування</a:t>
            </a:r>
            <a:r>
              <a:rPr lang="ru-RU" sz="18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фонетичних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вмінь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навичок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 у </a:t>
            </a:r>
            <a:r>
              <a:rPr lang="ru-RU" sz="1800" dirty="0" err="1">
                <a:solidFill>
                  <a:srgbClr val="C00000"/>
                </a:solidFill>
                <a:latin typeface="Century" panose="02040604050505020304" pitchFamily="18" charset="0"/>
              </a:rPr>
              <a:t>школярів</a:t>
            </a: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>.</a:t>
            </a:r>
            <a:endParaRPr lang="en-US" sz="1800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863" y="486641"/>
            <a:ext cx="9335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Основними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завданнями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вивчення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«Теоретична фонетика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мови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» є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4419599" y="2376915"/>
            <a:ext cx="3671455" cy="649442"/>
          </a:xfrm>
          <a:prstGeom prst="flowChartPreparation">
            <a:avLst/>
          </a:prstGeom>
          <a:solidFill>
            <a:srgbClr val="EE9F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Практичні</a:t>
            </a:r>
            <a:r>
              <a:rPr lang="ru-RU" dirty="0">
                <a:solidFill>
                  <a:srgbClr val="C00000"/>
                </a:solidFill>
                <a:latin typeface="Century" panose="020406040505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4" y="2258291"/>
            <a:ext cx="5430981" cy="405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62047" y="1580957"/>
            <a:ext cx="58002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1)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об’єкт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і предмет фонетики,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її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компоненти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,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розділи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та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місце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в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системі</a:t>
            </a:r>
            <a:endParaRPr lang="ru-RU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/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лінгвістичного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знання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,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методи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і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прийоми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аналізу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мовлення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,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прикладне</a:t>
            </a:r>
            <a:endParaRPr lang="ru-RU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/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значення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;</a:t>
            </a:r>
          </a:p>
          <a:p>
            <a:pPr algn="ctr"/>
            <a:endParaRPr lang="ru-RU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2)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субстанціональний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та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функціональний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аспекти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сегментних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і</a:t>
            </a:r>
          </a:p>
          <a:p>
            <a:pPr algn="ctr"/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супрасегментних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фонетичних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одиниць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іспанської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мови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;</a:t>
            </a:r>
          </a:p>
          <a:p>
            <a:pPr algn="ctr"/>
            <a:endParaRPr lang="ru-RU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3)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регіональне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та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соціальне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варіювання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іспанської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вимови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,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основні</a:t>
            </a:r>
            <a:endParaRPr lang="ru-RU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/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поняття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орфоепії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 та </a:t>
            </a:r>
            <a:r>
              <a:rPr lang="ru-RU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фоностилістики</a:t>
            </a:r>
            <a:r>
              <a:rPr lang="ru-RU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;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594764" y="0"/>
            <a:ext cx="5597236" cy="225829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Згідно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вимогами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освітньої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програми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навчальної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дисципліни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«Теоретична фонетика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іспанської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мови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»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студент повинен знати: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24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10" y="928255"/>
            <a:ext cx="5860472" cy="5167745"/>
          </a:xfrm>
        </p:spPr>
        <p:txBody>
          <a:bodyPr/>
          <a:lstStyle/>
          <a:p>
            <a:pPr algn="ctr"/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-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застосовувати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на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практиці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теоретичні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знання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для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аналізу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усного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тексту</a:t>
            </a:r>
            <a:b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та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його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фрагментів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, у тому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числі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з точки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зору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між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культурної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комунікації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;</a:t>
            </a:r>
            <a:b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/>
            </a:r>
            <a:br>
              <a:rPr lang="ru-RU" sz="2300" b="1" dirty="0" smtClean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-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самостійно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знаходити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адекватні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способи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вирішення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дослідницьких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/>
            </a:r>
            <a:b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завдань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,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користуватися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для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цього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сучасними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технічними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засобами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,</a:t>
            </a:r>
            <a:b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працювати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з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науковою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літературою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на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іспанській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23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мові</a:t>
            </a:r>
            <a:r>
              <a:rPr lang="ru-RU" sz="2300" b="1" dirty="0">
                <a:solidFill>
                  <a:srgbClr val="FFFF00"/>
                </a:solidFill>
                <a:latin typeface="Century" panose="02040604050505020304" pitchFamily="18" charset="0"/>
              </a:rPr>
              <a:t>.</a:t>
            </a:r>
            <a:endParaRPr lang="en-US" sz="2300" b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470073" y="0"/>
            <a:ext cx="5417127" cy="249381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Згідно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вимогами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освітньої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програми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навчальної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дисципліни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«Теоретична фонетика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іспанської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мови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»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студент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повинен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вміти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:</a:t>
            </a:r>
            <a:endParaRPr lang="en-US" sz="2400" dirty="0">
              <a:latin typeface="Century" panose="020406040505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"/>
          <a:stretch/>
        </p:blipFill>
        <p:spPr>
          <a:xfrm>
            <a:off x="7051963" y="1926367"/>
            <a:ext cx="4281055" cy="47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процесс 17"/>
          <p:cNvSpPr/>
          <p:nvPr/>
        </p:nvSpPr>
        <p:spPr>
          <a:xfrm>
            <a:off x="7885199" y="2610999"/>
            <a:ext cx="3158950" cy="5687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511220" y="3194760"/>
            <a:ext cx="3146881" cy="283229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1151952" y="3194760"/>
            <a:ext cx="3132170" cy="283229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511220" y="2610999"/>
            <a:ext cx="3146881" cy="5762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154954" y="2603500"/>
            <a:ext cx="3129168" cy="57626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На цьому курсі ми розглянемо такі поняття, як:</a:t>
            </a:r>
            <a:endParaRPr lang="en-US" b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El </a:t>
            </a:r>
            <a:r>
              <a:rPr lang="en-US" sz="2800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acento</a:t>
            </a:r>
            <a:endParaRPr lang="en-US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L</a:t>
            </a:r>
            <a:r>
              <a:rPr lang="uk-UA" sz="2800" b="1">
                <a:solidFill>
                  <a:srgbClr val="C00000"/>
                </a:solidFill>
                <a:latin typeface="Century" panose="02040604050505020304" pitchFamily="18" charset="0"/>
              </a:rPr>
              <a:t>о</a:t>
            </a:r>
            <a:r>
              <a:rPr lang="en-US" sz="2800" b="1" smtClean="0">
                <a:solidFill>
                  <a:srgbClr val="C00000"/>
                </a:solidFill>
                <a:latin typeface="Century" panose="02040604050505020304" pitchFamily="18" charset="0"/>
              </a:rPr>
              <a:t>s </a:t>
            </a:r>
            <a:r>
              <a:rPr lang="en-US" sz="2800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fonemas</a:t>
            </a:r>
            <a:endParaRPr lang="en-US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La </a:t>
            </a:r>
            <a:r>
              <a:rPr lang="en-US" sz="2800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sinalefa</a:t>
            </a:r>
            <a:endParaRPr lang="en-US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/>
          <a:stretch/>
        </p:blipFill>
        <p:spPr>
          <a:xfrm>
            <a:off x="1209058" y="3250456"/>
            <a:ext cx="3017958" cy="27424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t="12122" r="18863" b="12121"/>
          <a:stretch/>
        </p:blipFill>
        <p:spPr>
          <a:xfrm>
            <a:off x="4628007" y="3353158"/>
            <a:ext cx="3030094" cy="2639782"/>
          </a:xfrm>
          <a:prstGeom prst="rect">
            <a:avLst/>
          </a:prstGeom>
        </p:spPr>
      </p:pic>
      <p:sp>
        <p:nvSpPr>
          <p:cNvPr id="19" name="Блок-схема: процесс 18"/>
          <p:cNvSpPr/>
          <p:nvPr/>
        </p:nvSpPr>
        <p:spPr>
          <a:xfrm>
            <a:off x="7885199" y="3194760"/>
            <a:ext cx="3158950" cy="283229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81" y="3250456"/>
            <a:ext cx="3009786" cy="26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94</TotalTime>
  <Words>245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</vt:lpstr>
      <vt:lpstr>Century Gothic</vt:lpstr>
      <vt:lpstr>Playbill</vt:lpstr>
      <vt:lpstr>Wingdings 3</vt:lpstr>
      <vt:lpstr>Совет директоров</vt:lpstr>
      <vt:lpstr>Презентация PowerPoint</vt:lpstr>
      <vt:lpstr>Предметом вивчення дисципліни є теоретичні поняття про фонетику як науку, вивчення фонетичної системи іспанської мови та вимови, складової структури інтонації з точки зору теоретичної науки.</vt:lpstr>
      <vt:lpstr>Програма навчальної дисципліни складається з наступних змістових модулів:</vt:lpstr>
      <vt:lpstr>Метою викладання навчальної дисципліни «Теоретична фонетика іспанської мови» є опис фонетичної системи сучасної іспанської мови, функціональних особливостей її одиниць, у тому числі, у варіативному та нормативному аспектах.</vt:lpstr>
      <vt:lpstr>Основними завданнями вивчення «Теоретична фонетика іспанської мови» є:</vt:lpstr>
      <vt:lpstr> - розширення нормативних відомостей про іспанську фонетику та різні підходи до її вивчення; - розвиток і удосконалення навичок студентів щодо практичного використання фонетичної норми у мовленні; - розвиток уміння вчитися (працювати з підручниками, хрестоматіями та науковою літературою з фонетики, з залученням Інтернету тощо); - удосконалення професійно-педагогічної підготовки майбутнього вчителя іноземної мови: підготовка майбутніх вчителів-мовників до роботи з формування фонетичних вмінь та навичок у школярів.</vt:lpstr>
      <vt:lpstr>Презентация PowerPoint</vt:lpstr>
      <vt:lpstr>- застосовувати на практиці теоретичні знання для аналізу усного тексту та його фрагментів, у тому числі з точки зору між культурної комунікації;  - самостійно знаходити адекватні способи вирішення дослідницьких завдань, користуватися для цього сучасними технічними засобами, працювати з науковою літературою на іспанській мові.</vt:lpstr>
      <vt:lpstr>На цьому курсі ми розглянемо такі поняття, як: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Теоретична фонетика іспанської мови</dc:title>
  <dc:creator>user</dc:creator>
  <cp:lastModifiedBy>user</cp:lastModifiedBy>
  <cp:revision>16</cp:revision>
  <dcterms:created xsi:type="dcterms:W3CDTF">2020-06-01T13:36:05Z</dcterms:created>
  <dcterms:modified xsi:type="dcterms:W3CDTF">2020-06-01T15:20:51Z</dcterms:modified>
</cp:coreProperties>
</file>